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503"/>
    <a:srgbClr val="6E3A8B"/>
    <a:srgbClr val="6E3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343A-0A2B-4B8C-980E-CFD6DFB4451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0C62-8DB9-42F4-92DC-F931BCA31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33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343A-0A2B-4B8C-980E-CFD6DFB4451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0C62-8DB9-42F4-92DC-F931BCA31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71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343A-0A2B-4B8C-980E-CFD6DFB4451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0C62-8DB9-42F4-92DC-F931BCA31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34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343A-0A2B-4B8C-980E-CFD6DFB4451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0C62-8DB9-42F4-92DC-F931BCA31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30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343A-0A2B-4B8C-980E-CFD6DFB4451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0C62-8DB9-42F4-92DC-F931BCA31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43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343A-0A2B-4B8C-980E-CFD6DFB4451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0C62-8DB9-42F4-92DC-F931BCA31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81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343A-0A2B-4B8C-980E-CFD6DFB4451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0C62-8DB9-42F4-92DC-F931BCA31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72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343A-0A2B-4B8C-980E-CFD6DFB4451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0C62-8DB9-42F4-92DC-F931BCA31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03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343A-0A2B-4B8C-980E-CFD6DFB4451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0C62-8DB9-42F4-92DC-F931BCA31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13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343A-0A2B-4B8C-980E-CFD6DFB4451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0C62-8DB9-42F4-92DC-F931BCA31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80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343A-0A2B-4B8C-980E-CFD6DFB4451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0C62-8DB9-42F4-92DC-F931BCA31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8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0343A-0A2B-4B8C-980E-CFD6DFB4451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B0C62-8DB9-42F4-92DC-F931BCA31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76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phie.mertz-josse@univ-paris8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ophie.henry@univ-paris8.fr" TargetMode="External"/><Relationship Id="rId5" Type="http://schemas.openxmlformats.org/officeDocument/2006/relationships/hyperlink" Target="mailto:samuel.demarchi@univ-paris8.fr" TargetMode="External"/><Relationship Id="rId4" Type="http://schemas.openxmlformats.org/officeDocument/2006/relationships/hyperlink" Target="mailto:Marianne.habib@univ-paris8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22976" y="102045"/>
            <a:ext cx="6669024" cy="1003608"/>
          </a:xfrm>
          <a:prstGeom prst="rect">
            <a:avLst/>
          </a:prstGeom>
          <a:solidFill>
            <a:srgbClr val="6E3A8B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sz="2800" b="1" kern="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UFR DE PSYCHOLOGIE</a:t>
            </a:r>
            <a:endParaRPr lang="fr-FR" sz="2800" b="1" kern="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b="1" kern="0" dirty="0" smtClean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Responsables </a:t>
            </a:r>
            <a:r>
              <a:rPr lang="fr-FR" b="1" kern="0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Pédagogiques </a:t>
            </a:r>
            <a:r>
              <a:rPr lang="fr-FR" b="1" kern="0" dirty="0" smtClean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LICENCE</a:t>
            </a:r>
            <a:endParaRPr lang="fr-FR" sz="1100" b="1" kern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18048" cy="1133856"/>
          </a:xfrm>
          <a:prstGeom prst="rect">
            <a:avLst/>
          </a:prstGeom>
          <a:solidFill>
            <a:srgbClr val="6E3A8C"/>
          </a:solidFill>
        </p:spPr>
      </p:pic>
      <p:sp>
        <p:nvSpPr>
          <p:cNvPr id="6" name="Rectangle à coins arrondis 5"/>
          <p:cNvSpPr/>
          <p:nvPr/>
        </p:nvSpPr>
        <p:spPr>
          <a:xfrm>
            <a:off x="4509516" y="1279349"/>
            <a:ext cx="3291840" cy="714494"/>
          </a:xfrm>
          <a:prstGeom prst="roundRect">
            <a:avLst/>
          </a:prstGeom>
          <a:solidFill>
            <a:srgbClr val="F39503"/>
          </a:solidFill>
          <a:ln>
            <a:solidFill>
              <a:srgbClr val="6E3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Responsable de la 2</a:t>
            </a:r>
            <a:r>
              <a:rPr lang="fr-FR" sz="1400" b="1" baseline="30000" dirty="0" smtClean="0">
                <a:solidFill>
                  <a:schemeClr val="tx1"/>
                </a:solidFill>
              </a:rPr>
              <a:t>ème</a:t>
            </a:r>
            <a:r>
              <a:rPr lang="fr-FR" sz="1400" b="1" dirty="0" smtClean="0">
                <a:solidFill>
                  <a:schemeClr val="tx1"/>
                </a:solidFill>
              </a:rPr>
              <a:t> année de Licence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Sophie </a:t>
            </a:r>
            <a:r>
              <a:rPr lang="fr-FR" sz="1200" dirty="0" err="1" smtClean="0">
                <a:solidFill>
                  <a:schemeClr val="tx1"/>
                </a:solidFill>
              </a:rPr>
              <a:t>Mertz</a:t>
            </a:r>
            <a:r>
              <a:rPr lang="fr-FR" sz="1200" dirty="0" smtClean="0">
                <a:solidFill>
                  <a:schemeClr val="tx1"/>
                </a:solidFill>
              </a:rPr>
              <a:t>-Josse</a:t>
            </a:r>
          </a:p>
          <a:p>
            <a:pPr algn="ctr"/>
            <a:r>
              <a:rPr lang="fr-FR" sz="1200" u="sng" dirty="0">
                <a:hlinkClick r:id="rId3"/>
              </a:rPr>
              <a:t>sophie.mertz-josse@univ-paris8.fr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664464" y="1269740"/>
            <a:ext cx="3291840" cy="727104"/>
          </a:xfrm>
          <a:prstGeom prst="roundRect">
            <a:avLst/>
          </a:prstGeom>
          <a:solidFill>
            <a:srgbClr val="F39503"/>
          </a:solidFill>
          <a:ln>
            <a:solidFill>
              <a:srgbClr val="6E3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Responsable de la 1</a:t>
            </a:r>
            <a:r>
              <a:rPr lang="fr-FR" sz="1400" b="1" baseline="30000" dirty="0" smtClean="0">
                <a:solidFill>
                  <a:schemeClr val="tx1"/>
                </a:solidFill>
              </a:rPr>
              <a:t>ère</a:t>
            </a:r>
            <a:r>
              <a:rPr lang="fr-FR" sz="1400" b="1" dirty="0" smtClean="0">
                <a:solidFill>
                  <a:schemeClr val="tx1"/>
                </a:solidFill>
              </a:rPr>
              <a:t>  année de Licence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XXX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382762" y="1260321"/>
            <a:ext cx="3291840" cy="748333"/>
          </a:xfrm>
          <a:prstGeom prst="roundRect">
            <a:avLst/>
          </a:prstGeom>
          <a:solidFill>
            <a:srgbClr val="F39503"/>
          </a:solidFill>
          <a:ln>
            <a:solidFill>
              <a:srgbClr val="6E3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Responsable de la 3</a:t>
            </a:r>
            <a:r>
              <a:rPr lang="fr-FR" sz="1400" b="1" baseline="30000" dirty="0" smtClean="0">
                <a:solidFill>
                  <a:schemeClr val="tx1"/>
                </a:solidFill>
              </a:rPr>
              <a:t>ème</a:t>
            </a:r>
            <a:r>
              <a:rPr lang="fr-FR" sz="1400" b="1" dirty="0" smtClean="0">
                <a:solidFill>
                  <a:schemeClr val="tx1"/>
                </a:solidFill>
              </a:rPr>
              <a:t> année de Licence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Thomas </a:t>
            </a:r>
            <a:r>
              <a:rPr lang="fr-FR" sz="1200" dirty="0" err="1" smtClean="0">
                <a:solidFill>
                  <a:schemeClr val="tx1"/>
                </a:solidFill>
              </a:rPr>
              <a:t>Villemonteix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r>
              <a:rPr lang="fr-FR" sz="1200" u="sng" dirty="0" smtClean="0">
                <a:hlinkClick r:id="rId3"/>
              </a:rPr>
              <a:t>Thomas.villemonteix@univ-paris8.fr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40208" y="2182368"/>
            <a:ext cx="4139184" cy="906087"/>
          </a:xfrm>
          <a:prstGeom prst="roundRect">
            <a:avLst/>
          </a:prstGeom>
          <a:solidFill>
            <a:schemeClr val="bg1"/>
          </a:solidFill>
          <a:ln>
            <a:solidFill>
              <a:srgbClr val="F39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6E3A8B"/>
                </a:solidFill>
              </a:rPr>
              <a:t>Coordination des Enseignements de Méthodologie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Marianne Habib</a:t>
            </a:r>
          </a:p>
          <a:p>
            <a:pPr algn="ctr"/>
            <a:r>
              <a:rPr lang="fr-FR" sz="1200" u="sng" dirty="0">
                <a:hlinkClick r:id="rId4"/>
              </a:rPr>
              <a:t>m</a:t>
            </a:r>
            <a:r>
              <a:rPr lang="fr-FR" sz="1200" u="sng" dirty="0" smtClean="0">
                <a:hlinkClick r:id="rId4"/>
              </a:rPr>
              <a:t>arianne.habib@univ-paris8.fr</a:t>
            </a:r>
            <a:endParaRPr lang="fr-FR" sz="12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186428" y="2172122"/>
            <a:ext cx="2395728" cy="927690"/>
          </a:xfrm>
          <a:prstGeom prst="roundRect">
            <a:avLst/>
          </a:prstGeom>
          <a:solidFill>
            <a:schemeClr val="bg1"/>
          </a:solidFill>
          <a:ln>
            <a:solidFill>
              <a:srgbClr val="6E3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6E3A8B"/>
                </a:solidFill>
              </a:rPr>
              <a:t>1</a:t>
            </a:r>
            <a:r>
              <a:rPr lang="fr-FR" sz="1200" b="1" baseline="30000" dirty="0" smtClean="0">
                <a:solidFill>
                  <a:srgbClr val="6E3A8B"/>
                </a:solidFill>
              </a:rPr>
              <a:t>ère</a:t>
            </a:r>
            <a:r>
              <a:rPr lang="fr-FR" sz="1200" b="1" dirty="0" smtClean="0">
                <a:solidFill>
                  <a:srgbClr val="6E3A8B"/>
                </a:solidFill>
              </a:rPr>
              <a:t> année de Licence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Histoire de la </a:t>
            </a:r>
            <a:r>
              <a:rPr lang="el-GR" sz="1200" b="1" dirty="0" smtClean="0">
                <a:solidFill>
                  <a:schemeClr val="tx1"/>
                </a:solidFill>
              </a:rPr>
              <a:t>Ψ</a:t>
            </a:r>
            <a:r>
              <a:rPr lang="fr-FR" sz="1200" b="1" dirty="0" smtClean="0">
                <a:solidFill>
                  <a:schemeClr val="tx1"/>
                </a:solidFill>
              </a:rPr>
              <a:t> et épistémologie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Initiation aux méthodes en </a:t>
            </a:r>
            <a:r>
              <a:rPr lang="el-GR" sz="1200" b="1" dirty="0" smtClean="0">
                <a:solidFill>
                  <a:schemeClr val="tx1"/>
                </a:solidFill>
              </a:rPr>
              <a:t>Ψ</a:t>
            </a:r>
            <a:endParaRPr lang="fr-FR" sz="1200" b="1" dirty="0" smtClean="0">
              <a:solidFill>
                <a:schemeClr val="tx1"/>
              </a:solidFill>
            </a:endParaRPr>
          </a:p>
          <a:p>
            <a:r>
              <a:rPr lang="fr-FR" sz="1200" b="1" dirty="0" smtClean="0">
                <a:solidFill>
                  <a:schemeClr val="tx1"/>
                </a:solidFill>
              </a:rPr>
              <a:t>Observations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495288" y="2182368"/>
            <a:ext cx="2798064" cy="928580"/>
          </a:xfrm>
          <a:prstGeom prst="roundRect">
            <a:avLst/>
          </a:prstGeom>
          <a:solidFill>
            <a:schemeClr val="bg1"/>
          </a:solidFill>
          <a:ln>
            <a:solidFill>
              <a:srgbClr val="6E3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6E3A8B"/>
                </a:solidFill>
              </a:rPr>
              <a:t>2</a:t>
            </a:r>
            <a:r>
              <a:rPr lang="fr-FR" sz="1200" b="1" baseline="30000" dirty="0" smtClean="0">
                <a:solidFill>
                  <a:srgbClr val="6E3A8B"/>
                </a:solidFill>
              </a:rPr>
              <a:t>ème</a:t>
            </a:r>
            <a:r>
              <a:rPr lang="fr-FR" sz="1200" b="1" dirty="0" smtClean="0">
                <a:solidFill>
                  <a:srgbClr val="6E3A8B"/>
                </a:solidFill>
              </a:rPr>
              <a:t> année de Licence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Enquête : Questionnaire &amp; échelles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Méthode expérimentale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9064752" y="2180950"/>
            <a:ext cx="3029712" cy="923486"/>
          </a:xfrm>
          <a:prstGeom prst="roundRect">
            <a:avLst/>
          </a:prstGeom>
          <a:solidFill>
            <a:schemeClr val="bg1"/>
          </a:solidFill>
          <a:ln>
            <a:solidFill>
              <a:srgbClr val="6E3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6E3A8B"/>
                </a:solidFill>
              </a:rPr>
              <a:t>3</a:t>
            </a:r>
            <a:r>
              <a:rPr lang="fr-FR" sz="1200" b="1" baseline="30000" dirty="0" smtClean="0">
                <a:solidFill>
                  <a:srgbClr val="6E3A8B"/>
                </a:solidFill>
              </a:rPr>
              <a:t>ème</a:t>
            </a:r>
            <a:r>
              <a:rPr lang="fr-FR" sz="1200" b="1" dirty="0" smtClean="0">
                <a:solidFill>
                  <a:srgbClr val="6E3A8B"/>
                </a:solidFill>
              </a:rPr>
              <a:t> année de Licence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Méthode des tests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Entretien et analyse des données verbales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140208" y="3228190"/>
            <a:ext cx="4136136" cy="830319"/>
          </a:xfrm>
          <a:prstGeom prst="roundRect">
            <a:avLst/>
          </a:prstGeom>
          <a:solidFill>
            <a:schemeClr val="bg1"/>
          </a:solidFill>
          <a:ln>
            <a:solidFill>
              <a:srgbClr val="F39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6E3A8B"/>
                </a:solidFill>
              </a:rPr>
              <a:t>Coordination des Enseignements de Statistiques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Samuel </a:t>
            </a:r>
            <a:r>
              <a:rPr lang="fr-FR" sz="1200" dirty="0" err="1" smtClean="0">
                <a:solidFill>
                  <a:schemeClr val="tx1"/>
                </a:solidFill>
              </a:rPr>
              <a:t>Demarchi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r>
              <a:rPr lang="fr-FR" sz="1200" u="sng" dirty="0">
                <a:hlinkClick r:id="rId5"/>
              </a:rPr>
              <a:t>s</a:t>
            </a:r>
            <a:r>
              <a:rPr lang="fr-FR" sz="1200" u="sng" dirty="0" smtClean="0">
                <a:hlinkClick r:id="rId5"/>
              </a:rPr>
              <a:t>amuel.demarchi@univ-paris8.fr</a:t>
            </a:r>
            <a:endParaRPr lang="fr-FR" sz="1200" dirty="0" smtClean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162044" y="3243484"/>
            <a:ext cx="2450592" cy="813504"/>
          </a:xfrm>
          <a:prstGeom prst="roundRect">
            <a:avLst/>
          </a:prstGeom>
          <a:solidFill>
            <a:schemeClr val="bg1"/>
          </a:solidFill>
          <a:ln>
            <a:solidFill>
              <a:srgbClr val="6E3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6E3A8B"/>
                </a:solidFill>
              </a:rPr>
              <a:t>1</a:t>
            </a:r>
            <a:r>
              <a:rPr lang="fr-FR" sz="1200" b="1" baseline="30000" dirty="0" smtClean="0">
                <a:solidFill>
                  <a:srgbClr val="6E3A8B"/>
                </a:solidFill>
              </a:rPr>
              <a:t>ère</a:t>
            </a:r>
            <a:r>
              <a:rPr lang="fr-FR" sz="1200" b="1" dirty="0" smtClean="0">
                <a:solidFill>
                  <a:srgbClr val="6E3A8B"/>
                </a:solidFill>
              </a:rPr>
              <a:t> année de Licence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Initiation aux statistiques en SHS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492240" y="3250944"/>
            <a:ext cx="2895600" cy="813503"/>
          </a:xfrm>
          <a:prstGeom prst="roundRect">
            <a:avLst/>
          </a:prstGeom>
          <a:solidFill>
            <a:schemeClr val="bg1"/>
          </a:solidFill>
          <a:ln>
            <a:solidFill>
              <a:srgbClr val="6E3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6E3A8B"/>
                </a:solidFill>
              </a:rPr>
              <a:t>2</a:t>
            </a:r>
            <a:r>
              <a:rPr lang="fr-FR" sz="1200" b="1" baseline="30000" dirty="0" smtClean="0">
                <a:solidFill>
                  <a:srgbClr val="6E3A8B"/>
                </a:solidFill>
              </a:rPr>
              <a:t>ème</a:t>
            </a:r>
            <a:r>
              <a:rPr lang="fr-FR" sz="1200" b="1" dirty="0" smtClean="0">
                <a:solidFill>
                  <a:srgbClr val="6E3A8B"/>
                </a:solidFill>
              </a:rPr>
              <a:t> année de Licence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Statistiques avancées en SHS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9040368" y="3238152"/>
            <a:ext cx="3029712" cy="838728"/>
          </a:xfrm>
          <a:prstGeom prst="roundRect">
            <a:avLst/>
          </a:prstGeom>
          <a:solidFill>
            <a:schemeClr val="bg1"/>
          </a:solidFill>
          <a:ln>
            <a:solidFill>
              <a:srgbClr val="6E3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6E3A8B"/>
                </a:solidFill>
              </a:rPr>
              <a:t>3</a:t>
            </a:r>
            <a:r>
              <a:rPr lang="fr-FR" sz="1200" b="1" baseline="30000" dirty="0" smtClean="0">
                <a:solidFill>
                  <a:srgbClr val="6E3A8B"/>
                </a:solidFill>
              </a:rPr>
              <a:t>ème</a:t>
            </a:r>
            <a:r>
              <a:rPr lang="fr-FR" sz="1200" b="1" dirty="0" smtClean="0">
                <a:solidFill>
                  <a:srgbClr val="6E3A8B"/>
                </a:solidFill>
              </a:rPr>
              <a:t> année de Licence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Analyse de la variance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Analyse multifactorielle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46304" y="4234191"/>
            <a:ext cx="4139184" cy="813504"/>
          </a:xfrm>
          <a:prstGeom prst="roundRect">
            <a:avLst/>
          </a:prstGeom>
          <a:solidFill>
            <a:schemeClr val="bg1"/>
          </a:solidFill>
          <a:ln>
            <a:solidFill>
              <a:srgbClr val="F39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6E3A8B"/>
                </a:solidFill>
              </a:rPr>
              <a:t>Coordination des Enseignements Transversaux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Catherine </a:t>
            </a:r>
            <a:r>
              <a:rPr lang="fr-FR" sz="1200" dirty="0" err="1" smtClean="0">
                <a:solidFill>
                  <a:schemeClr val="tx1"/>
                </a:solidFill>
              </a:rPr>
              <a:t>Gouédard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r>
              <a:rPr lang="fr-FR" sz="1200" u="sng" dirty="0">
                <a:solidFill>
                  <a:schemeClr val="accent1">
                    <a:lumMod val="75000"/>
                  </a:schemeClr>
                </a:solidFill>
              </a:rPr>
              <a:t>catherine.gouedard@univ-paris8.fr</a:t>
            </a:r>
            <a:endParaRPr lang="fr-FR" sz="12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099560" y="4237135"/>
            <a:ext cx="2450592" cy="813504"/>
          </a:xfrm>
          <a:prstGeom prst="roundRect">
            <a:avLst/>
          </a:prstGeom>
          <a:solidFill>
            <a:schemeClr val="bg1"/>
          </a:solidFill>
          <a:ln>
            <a:solidFill>
              <a:srgbClr val="6E3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6E3A8B"/>
                </a:solidFill>
              </a:rPr>
              <a:t>1</a:t>
            </a:r>
            <a:r>
              <a:rPr lang="fr-FR" sz="1200" b="1" baseline="30000" dirty="0" smtClean="0">
                <a:solidFill>
                  <a:srgbClr val="6E3A8B"/>
                </a:solidFill>
              </a:rPr>
              <a:t>ère</a:t>
            </a:r>
            <a:r>
              <a:rPr lang="fr-FR" sz="1200" b="1" dirty="0" smtClean="0">
                <a:solidFill>
                  <a:srgbClr val="6E3A8B"/>
                </a:solidFill>
              </a:rPr>
              <a:t> année de Licence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Méthodologie disciplinaire intégrant le M2E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6402324" y="4245347"/>
            <a:ext cx="2798064" cy="813503"/>
          </a:xfrm>
          <a:prstGeom prst="roundRect">
            <a:avLst/>
          </a:prstGeom>
          <a:solidFill>
            <a:schemeClr val="bg1"/>
          </a:solidFill>
          <a:ln>
            <a:solidFill>
              <a:srgbClr val="6E3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6E3A8B"/>
                </a:solidFill>
              </a:rPr>
              <a:t>2</a:t>
            </a:r>
            <a:r>
              <a:rPr lang="fr-FR" sz="1200" b="1" baseline="30000" dirty="0" smtClean="0">
                <a:solidFill>
                  <a:srgbClr val="6E3A8B"/>
                </a:solidFill>
              </a:rPr>
              <a:t>ème</a:t>
            </a:r>
            <a:r>
              <a:rPr lang="fr-FR" sz="1200" b="1" dirty="0" smtClean="0">
                <a:solidFill>
                  <a:srgbClr val="6E3A8B"/>
                </a:solidFill>
              </a:rPr>
              <a:t> année de Licence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M3P – Licence 2 (Métiers de la </a:t>
            </a:r>
            <a:r>
              <a:rPr lang="el-GR" sz="1200" b="1" dirty="0" smtClean="0">
                <a:solidFill>
                  <a:schemeClr val="tx1"/>
                </a:solidFill>
              </a:rPr>
              <a:t>Ψ</a:t>
            </a:r>
            <a:r>
              <a:rPr lang="fr-FR" sz="12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Tremplin : réussite + master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9022080" y="4236743"/>
            <a:ext cx="3029712" cy="830319"/>
          </a:xfrm>
          <a:prstGeom prst="roundRect">
            <a:avLst/>
          </a:prstGeom>
          <a:solidFill>
            <a:schemeClr val="bg1"/>
          </a:solidFill>
          <a:ln>
            <a:solidFill>
              <a:srgbClr val="6E3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6E3A8B"/>
                </a:solidFill>
              </a:rPr>
              <a:t>3</a:t>
            </a:r>
            <a:r>
              <a:rPr lang="fr-FR" sz="1200" b="1" baseline="30000" dirty="0" smtClean="0">
                <a:solidFill>
                  <a:srgbClr val="6E3A8B"/>
                </a:solidFill>
              </a:rPr>
              <a:t>ème</a:t>
            </a:r>
            <a:r>
              <a:rPr lang="fr-FR" sz="1200" b="1" dirty="0" smtClean="0">
                <a:solidFill>
                  <a:srgbClr val="6E3A8B"/>
                </a:solidFill>
              </a:rPr>
              <a:t> année de Licence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M3P – Licence 3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137160" y="5191480"/>
            <a:ext cx="4139184" cy="830319"/>
          </a:xfrm>
          <a:prstGeom prst="roundRect">
            <a:avLst/>
          </a:prstGeom>
          <a:solidFill>
            <a:schemeClr val="bg1"/>
          </a:solidFill>
          <a:ln>
            <a:solidFill>
              <a:srgbClr val="F39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6E3A8B"/>
                </a:solidFill>
              </a:rPr>
              <a:t>Coordination des Enseignements de Parcours de Mineures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XXX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4113276" y="5198050"/>
            <a:ext cx="3194304" cy="813503"/>
          </a:xfrm>
          <a:prstGeom prst="roundRect">
            <a:avLst/>
          </a:prstGeom>
          <a:solidFill>
            <a:schemeClr val="bg1"/>
          </a:solidFill>
          <a:ln>
            <a:solidFill>
              <a:srgbClr val="6E3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6E3A8B"/>
                </a:solidFill>
              </a:rPr>
              <a:t>1</a:t>
            </a:r>
            <a:r>
              <a:rPr lang="fr-FR" sz="1200" b="1" baseline="30000" dirty="0" smtClean="0">
                <a:solidFill>
                  <a:srgbClr val="6E3A8B"/>
                </a:solidFill>
              </a:rPr>
              <a:t>ère</a:t>
            </a:r>
            <a:r>
              <a:rPr lang="fr-FR" sz="1200" b="1" dirty="0" smtClean="0">
                <a:solidFill>
                  <a:srgbClr val="6E3A8B"/>
                </a:solidFill>
              </a:rPr>
              <a:t> année de Licence</a:t>
            </a:r>
          </a:p>
          <a:p>
            <a:r>
              <a:rPr lang="fr-FR" sz="1200" b="1" dirty="0" err="1" smtClean="0">
                <a:solidFill>
                  <a:schemeClr val="tx1"/>
                </a:solidFill>
              </a:rPr>
              <a:t>Introduct</a:t>
            </a:r>
            <a:r>
              <a:rPr lang="fr-FR" sz="1200" b="1" dirty="0" smtClean="0">
                <a:solidFill>
                  <a:schemeClr val="tx1"/>
                </a:solidFill>
              </a:rPr>
              <a:t>° </a:t>
            </a:r>
            <a:r>
              <a:rPr lang="fr-FR" sz="1200" b="1" dirty="0" smtClean="0">
                <a:solidFill>
                  <a:schemeClr val="tx1"/>
                </a:solidFill>
              </a:rPr>
              <a:t>aux parcours de mineure 1 </a:t>
            </a:r>
            <a:r>
              <a:rPr lang="el-GR" sz="1200" b="1" dirty="0" smtClean="0">
                <a:solidFill>
                  <a:schemeClr val="tx1"/>
                </a:solidFill>
              </a:rPr>
              <a:t>Ψ</a:t>
            </a:r>
            <a:r>
              <a:rPr lang="fr-FR" sz="1200" b="1" dirty="0" smtClean="0">
                <a:solidFill>
                  <a:schemeClr val="tx1"/>
                </a:solidFill>
              </a:rPr>
              <a:t> / SDL </a:t>
            </a:r>
          </a:p>
          <a:p>
            <a:r>
              <a:rPr lang="fr-FR" sz="1200" b="1" dirty="0" err="1" smtClean="0">
                <a:solidFill>
                  <a:schemeClr val="tx1"/>
                </a:solidFill>
              </a:rPr>
              <a:t>Introduct</a:t>
            </a:r>
            <a:r>
              <a:rPr lang="fr-FR" sz="1200" b="1" dirty="0" smtClean="0">
                <a:solidFill>
                  <a:schemeClr val="tx1"/>
                </a:solidFill>
              </a:rPr>
              <a:t>° aux parcours de mineure 2 </a:t>
            </a:r>
            <a:r>
              <a:rPr lang="el-GR" sz="1200" b="1" dirty="0" smtClean="0">
                <a:solidFill>
                  <a:schemeClr val="tx1"/>
                </a:solidFill>
              </a:rPr>
              <a:t>Ψ</a:t>
            </a:r>
            <a:r>
              <a:rPr lang="fr-FR" sz="1200" b="1" dirty="0" smtClean="0">
                <a:solidFill>
                  <a:schemeClr val="tx1"/>
                </a:solidFill>
              </a:rPr>
              <a:t>  / SDL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7195566" y="5197790"/>
            <a:ext cx="2392680" cy="813503"/>
          </a:xfrm>
          <a:prstGeom prst="roundRect">
            <a:avLst/>
          </a:prstGeom>
          <a:solidFill>
            <a:schemeClr val="bg1"/>
          </a:solidFill>
          <a:ln>
            <a:solidFill>
              <a:srgbClr val="6E3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6E3A8B"/>
                </a:solidFill>
              </a:rPr>
              <a:t>2</a:t>
            </a:r>
            <a:r>
              <a:rPr lang="fr-FR" sz="1200" b="1" baseline="30000" dirty="0" smtClean="0">
                <a:solidFill>
                  <a:srgbClr val="6E3A8B"/>
                </a:solidFill>
              </a:rPr>
              <a:t>ème</a:t>
            </a:r>
            <a:r>
              <a:rPr lang="fr-FR" sz="1200" b="1" dirty="0" smtClean="0">
                <a:solidFill>
                  <a:srgbClr val="6E3A8B"/>
                </a:solidFill>
              </a:rPr>
              <a:t> année de Licence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Parcours de mineure 1 – </a:t>
            </a:r>
            <a:r>
              <a:rPr lang="el-GR" sz="1200" b="1" dirty="0" smtClean="0">
                <a:solidFill>
                  <a:schemeClr val="tx1"/>
                </a:solidFill>
              </a:rPr>
              <a:t>Ψ</a:t>
            </a:r>
            <a:r>
              <a:rPr lang="fr-FR" sz="1200" b="1" dirty="0" smtClean="0">
                <a:solidFill>
                  <a:schemeClr val="tx1"/>
                </a:solidFill>
              </a:rPr>
              <a:t> / SDL 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Parcours de mineure 2 – </a:t>
            </a:r>
            <a:r>
              <a:rPr lang="el-GR" sz="1200" b="1" dirty="0" smtClean="0">
                <a:solidFill>
                  <a:schemeClr val="tx1"/>
                </a:solidFill>
              </a:rPr>
              <a:t>Ψ</a:t>
            </a:r>
            <a:r>
              <a:rPr lang="fr-FR" sz="1200" b="1" dirty="0" smtClean="0">
                <a:solidFill>
                  <a:schemeClr val="tx1"/>
                </a:solidFill>
              </a:rPr>
              <a:t> / SDL 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9476232" y="5198050"/>
            <a:ext cx="2593848" cy="813503"/>
          </a:xfrm>
          <a:prstGeom prst="roundRect">
            <a:avLst/>
          </a:prstGeom>
          <a:solidFill>
            <a:schemeClr val="bg1"/>
          </a:solidFill>
          <a:ln>
            <a:solidFill>
              <a:srgbClr val="6E3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6E3A8B"/>
                </a:solidFill>
              </a:rPr>
              <a:t>3</a:t>
            </a:r>
            <a:r>
              <a:rPr lang="fr-FR" sz="1200" b="1" baseline="30000" dirty="0" smtClean="0">
                <a:solidFill>
                  <a:srgbClr val="6E3A8B"/>
                </a:solidFill>
              </a:rPr>
              <a:t>ème</a:t>
            </a:r>
            <a:r>
              <a:rPr lang="fr-FR" sz="1200" b="1" dirty="0" smtClean="0">
                <a:solidFill>
                  <a:srgbClr val="6E3A8B"/>
                </a:solidFill>
              </a:rPr>
              <a:t> année de Licence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Parcours de mineure 3 – </a:t>
            </a:r>
            <a:r>
              <a:rPr lang="el-GR" sz="1200" b="1" dirty="0" smtClean="0">
                <a:solidFill>
                  <a:schemeClr val="tx1"/>
                </a:solidFill>
              </a:rPr>
              <a:t>Ψ</a:t>
            </a:r>
            <a:r>
              <a:rPr lang="fr-FR" sz="1200" b="1" dirty="0" smtClean="0">
                <a:solidFill>
                  <a:schemeClr val="tx1"/>
                </a:solidFill>
              </a:rPr>
              <a:t> / SDL 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Parcours de mineure 4 – </a:t>
            </a:r>
            <a:r>
              <a:rPr lang="el-GR" sz="1200" b="1" dirty="0" smtClean="0">
                <a:solidFill>
                  <a:schemeClr val="tx1"/>
                </a:solidFill>
              </a:rPr>
              <a:t>Ψ</a:t>
            </a:r>
            <a:r>
              <a:rPr lang="fr-FR" sz="1200" b="1" dirty="0" smtClean="0">
                <a:solidFill>
                  <a:schemeClr val="tx1"/>
                </a:solidFill>
              </a:rPr>
              <a:t> / SDL 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1646682" y="6158704"/>
            <a:ext cx="9070086" cy="661853"/>
          </a:xfrm>
          <a:prstGeom prst="roundRect">
            <a:avLst/>
          </a:prstGeom>
          <a:solidFill>
            <a:schemeClr val="bg1"/>
          </a:solidFill>
          <a:ln>
            <a:solidFill>
              <a:srgbClr val="F39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Coordination du Suivi de Stage de 3</a:t>
            </a:r>
            <a:r>
              <a:rPr lang="fr-FR" sz="1400" b="1" baseline="30000" dirty="0" smtClean="0">
                <a:solidFill>
                  <a:schemeClr val="tx1"/>
                </a:solidFill>
              </a:rPr>
              <a:t>ème</a:t>
            </a:r>
            <a:r>
              <a:rPr lang="fr-FR" sz="1400" b="1" dirty="0" smtClean="0">
                <a:solidFill>
                  <a:schemeClr val="tx1"/>
                </a:solidFill>
              </a:rPr>
              <a:t> année de Licence</a:t>
            </a:r>
            <a:r>
              <a:rPr lang="fr-FR" sz="1400" b="1" dirty="0">
                <a:solidFill>
                  <a:schemeClr val="tx1"/>
                </a:solidFill>
              </a:rPr>
              <a:t> </a:t>
            </a:r>
            <a:r>
              <a:rPr lang="fr-FR" sz="1400" b="1" dirty="0" smtClean="0">
                <a:solidFill>
                  <a:schemeClr val="tx1"/>
                </a:solidFill>
              </a:rPr>
              <a:t>- </a:t>
            </a:r>
            <a:r>
              <a:rPr lang="fr-FR" sz="1200" dirty="0" smtClean="0">
                <a:solidFill>
                  <a:schemeClr val="tx1"/>
                </a:solidFill>
              </a:rPr>
              <a:t>Sophie Henry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</a:rPr>
              <a:t>- </a:t>
            </a:r>
            <a:r>
              <a:rPr lang="fr-FR" sz="1200" u="sng" dirty="0" smtClean="0">
                <a:hlinkClick r:id="rId6"/>
              </a:rPr>
              <a:t>sophie.henry@univ-paris8.fr</a:t>
            </a:r>
            <a:endParaRPr lang="fr-FR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598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248</Words>
  <Application>Microsoft Office PowerPoint</Application>
  <PresentationFormat>Grand écran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corrina</dc:creator>
  <cp:lastModifiedBy>Vera Markovic</cp:lastModifiedBy>
  <cp:revision>12</cp:revision>
  <dcterms:created xsi:type="dcterms:W3CDTF">2022-07-10T12:44:58Z</dcterms:created>
  <dcterms:modified xsi:type="dcterms:W3CDTF">2022-07-11T13:30:10Z</dcterms:modified>
</cp:coreProperties>
</file>